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1" r:id="rId5"/>
    <p:sldId id="281" r:id="rId6"/>
    <p:sldId id="279" r:id="rId7"/>
    <p:sldId id="271" r:id="rId8"/>
    <p:sldId id="282" r:id="rId9"/>
    <p:sldId id="284" r:id="rId10"/>
    <p:sldId id="285" r:id="rId11"/>
    <p:sldId id="264" r:id="rId12"/>
    <p:sldId id="274" r:id="rId13"/>
    <p:sldId id="263" r:id="rId14"/>
    <p:sldId id="265" r:id="rId15"/>
    <p:sldId id="266" r:id="rId16"/>
    <p:sldId id="267" r:id="rId17"/>
    <p:sldId id="268" r:id="rId18"/>
    <p:sldId id="272" r:id="rId19"/>
    <p:sldId id="273" r:id="rId20"/>
    <p:sldId id="276" r:id="rId21"/>
    <p:sldId id="275" r:id="rId22"/>
    <p:sldId id="280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2021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Multi-Channel RF power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TEAM Mosfet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1750-A47F-AAF0-E2BA-53BABB951A14}"/>
              </a:ext>
            </a:extLst>
          </p:cNvPr>
          <p:cNvSpPr txBox="1"/>
          <p:nvPr/>
        </p:nvSpPr>
        <p:spPr>
          <a:xfrm>
            <a:off x="4723075" y="5104737"/>
            <a:ext cx="317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Gunasekara L.U.A – 230212H</a:t>
            </a:r>
            <a:br>
              <a:rPr lang="en-US" dirty="0"/>
            </a:br>
            <a:r>
              <a:rPr lang="en-US" dirty="0"/>
              <a:t>Peiris T.S.R – 230470U</a:t>
            </a:r>
            <a:br>
              <a:rPr lang="en-US" dirty="0"/>
            </a:br>
            <a:r>
              <a:rPr lang="en-US" dirty="0"/>
              <a:t>Elapatha C.D – 230171E</a:t>
            </a:r>
            <a:br>
              <a:rPr lang="en-US" dirty="0"/>
            </a:br>
            <a:r>
              <a:rPr lang="en-US"/>
              <a:t>Kariyawasam J.</a:t>
            </a:r>
            <a:r>
              <a:rPr lang="en-US" dirty="0"/>
              <a:t>H.D – 230318M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6B0D-22C4-46F3-4052-BEF38AEDC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74C2FB-27F7-23D5-3896-373E560A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-579" t="37046" r="57783" b="31834"/>
          <a:stretch>
            <a:fillRect/>
          </a:stretch>
        </p:blipFill>
        <p:spPr>
          <a:xfrm>
            <a:off x="6659378" y="1030834"/>
            <a:ext cx="4285137" cy="297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4C56EC-8A42-C56B-F9F5-2DA417243DC7}"/>
              </a:ext>
            </a:extLst>
          </p:cNvPr>
          <p:cNvSpPr/>
          <p:nvPr/>
        </p:nvSpPr>
        <p:spPr>
          <a:xfrm>
            <a:off x="8291365" y="1710927"/>
            <a:ext cx="379585" cy="486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adio receiver&#10;&#10;AI-generated content may be incorrect.">
            <a:extLst>
              <a:ext uri="{FF2B5EF4-FFF2-40B4-BE49-F238E27FC236}">
                <a16:creationId xmlns:a16="http://schemas.microsoft.com/office/drawing/2014/main" id="{5DF6CC93-F279-07AE-3BC9-439D5353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4" y="2081363"/>
            <a:ext cx="6274494" cy="3851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F3911-F3E8-A741-B06F-52379D509852}"/>
              </a:ext>
            </a:extLst>
          </p:cNvPr>
          <p:cNvSpPr txBox="1"/>
          <p:nvPr/>
        </p:nvSpPr>
        <p:spPr>
          <a:xfrm>
            <a:off x="6636922" y="5948100"/>
            <a:ext cx="531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 NoteSAW-ComponentsESD protection for SAW filters - Qualcomm</a:t>
            </a:r>
          </a:p>
        </p:txBody>
      </p:sp>
    </p:spTree>
    <p:extLst>
      <p:ext uri="{BB962C8B-B14F-4D97-AF65-F5344CB8AC3E}">
        <p14:creationId xmlns:p14="http://schemas.microsoft.com/office/powerpoint/2010/main" val="107520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23D-F7AE-2003-3712-956388C1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0BFAA1-4D89-6FEC-25E1-553B7290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7633919" y="304800"/>
            <a:ext cx="4107655" cy="2920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2BFEB-907C-3135-DCF3-C0524E150D42}"/>
              </a:ext>
            </a:extLst>
          </p:cNvPr>
          <p:cNvSpPr/>
          <p:nvPr/>
        </p:nvSpPr>
        <p:spPr>
          <a:xfrm>
            <a:off x="10567585" y="1838451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F6C1F-7DDD-2DB6-9DB7-8FCE61609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98" y="3725164"/>
            <a:ext cx="4893215" cy="2470403"/>
          </a:xfrm>
          <a:prstGeom prst="rect">
            <a:avLst/>
          </a:prstGeom>
        </p:spPr>
      </p:pic>
      <p:pic>
        <p:nvPicPr>
          <p:cNvPr id="5" name="Picture 4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3E463D22-A017-8935-1017-396699A7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7" y="747463"/>
            <a:ext cx="6458374" cy="49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03A6-D460-36A2-CE3D-A7798F49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51B6E-6CFA-7BEF-CD7B-BE166863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6022" t="29840" r="54553" b="39520"/>
          <a:stretch>
            <a:fillRect/>
          </a:stretch>
        </p:blipFill>
        <p:spPr>
          <a:xfrm>
            <a:off x="8518967" y="165904"/>
            <a:ext cx="3148314" cy="312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76187C-EEF5-67AC-65D7-08652FB1F3CF}"/>
              </a:ext>
            </a:extLst>
          </p:cNvPr>
          <p:cNvSpPr/>
          <p:nvPr/>
        </p:nvSpPr>
        <p:spPr>
          <a:xfrm>
            <a:off x="11014625" y="1914651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3F6FB7-7A81-5EF1-8B31-C0D67D12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72" y="2938844"/>
            <a:ext cx="7454096" cy="3569813"/>
          </a:xfrm>
          <a:prstGeom prst="rect">
            <a:avLst/>
          </a:prstGeom>
        </p:spPr>
      </p:pic>
      <p:pic>
        <p:nvPicPr>
          <p:cNvPr id="9" name="Picture 8" descr="A diagram of a circuit">
            <a:extLst>
              <a:ext uri="{FF2B5EF4-FFF2-40B4-BE49-F238E27FC236}">
                <a16:creationId xmlns:a16="http://schemas.microsoft.com/office/drawing/2014/main" id="{5A027911-5D46-16CE-55C0-4A9FF7D0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99" y="165904"/>
            <a:ext cx="5796801" cy="2691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93FC3F-081B-E8A9-ABF6-95029F164ECA}"/>
              </a:ext>
            </a:extLst>
          </p:cNvPr>
          <p:cNvSpPr txBox="1"/>
          <p:nvPr/>
        </p:nvSpPr>
        <p:spPr>
          <a:xfrm>
            <a:off x="6096000" y="1229360"/>
            <a:ext cx="24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LT5534 – log detector 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E5630-2EDF-2F28-D53F-F2BC75AE5D34}"/>
              </a:ext>
            </a:extLst>
          </p:cNvPr>
          <p:cNvSpPr txBox="1"/>
          <p:nvPr/>
        </p:nvSpPr>
        <p:spPr>
          <a:xfrm>
            <a:off x="7833360" y="4539084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Successive log detector amplifier IC simulation </a:t>
            </a:r>
          </a:p>
          <a:p>
            <a:r>
              <a:rPr lang="en-US"/>
              <a:t>with universal operational amplifiers</a:t>
            </a:r>
          </a:p>
        </p:txBody>
      </p:sp>
    </p:spTree>
    <p:extLst>
      <p:ext uri="{BB962C8B-B14F-4D97-AF65-F5344CB8AC3E}">
        <p14:creationId xmlns:p14="http://schemas.microsoft.com/office/powerpoint/2010/main" val="418063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5F58-30A1-0480-483D-9F3EB2E0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4EE3E-EE9C-E761-EFE3-5F09351F9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30028" t="32850" r="27146" b="2316"/>
          <a:stretch>
            <a:fillRect/>
          </a:stretch>
        </p:blipFill>
        <p:spPr>
          <a:xfrm>
            <a:off x="9745884" y="123592"/>
            <a:ext cx="2303875" cy="3323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747D0-7006-BA71-277F-3541BE015A46}"/>
              </a:ext>
            </a:extLst>
          </p:cNvPr>
          <p:cNvSpPr/>
          <p:nvPr/>
        </p:nvSpPr>
        <p:spPr>
          <a:xfrm>
            <a:off x="9950111" y="208344"/>
            <a:ext cx="1974536" cy="32391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08CC1-B48F-9772-F086-83AED7C3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62" y="4105283"/>
            <a:ext cx="5040097" cy="2544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8E7EA-1951-A7CD-75B7-6F21790EA428}"/>
              </a:ext>
            </a:extLst>
          </p:cNvPr>
          <p:cNvSpPr txBox="1"/>
          <p:nvPr/>
        </p:nvSpPr>
        <p:spPr>
          <a:xfrm>
            <a:off x="2885440" y="762594"/>
            <a:ext cx="432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 driver – LM3914 used in previous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32EF9-543E-8CA7-0712-E7A1AA47D8E9}"/>
              </a:ext>
            </a:extLst>
          </p:cNvPr>
          <p:cNvSpPr txBox="1"/>
          <p:nvPr/>
        </p:nvSpPr>
        <p:spPr>
          <a:xfrm>
            <a:off x="7214061" y="3100254"/>
            <a:ext cx="326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LED driver – Current circuit designed following LM3914 datasheet</a:t>
            </a:r>
          </a:p>
        </p:txBody>
      </p:sp>
      <p:pic>
        <p:nvPicPr>
          <p:cNvPr id="9" name="Picture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CB68568-E766-72F2-BA2E-CC3CCB09B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1" y="1493133"/>
            <a:ext cx="6653021" cy="3214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3F5B7-DD3A-CCE0-7637-39DC6A744992}"/>
              </a:ext>
            </a:extLst>
          </p:cNvPr>
          <p:cNvSpPr txBox="1"/>
          <p:nvPr/>
        </p:nvSpPr>
        <p:spPr>
          <a:xfrm>
            <a:off x="1480011" y="4903202"/>
            <a:ext cx="32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LED driver simulation</a:t>
            </a:r>
          </a:p>
        </p:txBody>
      </p:sp>
    </p:spTree>
    <p:extLst>
      <p:ext uri="{BB962C8B-B14F-4D97-AF65-F5344CB8AC3E}">
        <p14:creationId xmlns:p14="http://schemas.microsoft.com/office/powerpoint/2010/main" val="350297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B7A5-490A-9F35-34FF-0208EF7B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A52835-F7AD-F772-CB0C-69EF2E2D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45411" t="10813" r="25152" b="66668"/>
          <a:stretch>
            <a:fillRect/>
          </a:stretch>
        </p:blipFill>
        <p:spPr>
          <a:xfrm>
            <a:off x="8564881" y="254000"/>
            <a:ext cx="3149600" cy="22961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3401CF-C824-F94A-4A98-DCE551F05344}"/>
              </a:ext>
            </a:extLst>
          </p:cNvPr>
          <p:cNvSpPr/>
          <p:nvPr/>
        </p:nvSpPr>
        <p:spPr>
          <a:xfrm>
            <a:off x="9164320" y="1158240"/>
            <a:ext cx="1635760" cy="1300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F2301-91D6-DA63-C46C-11561CFC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5" y="1559560"/>
            <a:ext cx="5612475" cy="290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A526-D8CD-F706-6EF7-CA83D6D85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54400"/>
            <a:ext cx="5890552" cy="3058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BB3D8-43F3-6D26-6319-45A45B07EE92}"/>
              </a:ext>
            </a:extLst>
          </p:cNvPr>
          <p:cNvSpPr txBox="1"/>
          <p:nvPr/>
        </p:nvSpPr>
        <p:spPr>
          <a:xfrm>
            <a:off x="981957" y="409191"/>
            <a:ext cx="43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Power Supply and regulation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C934A-2B74-ABDA-59AB-2F2848E386AC}"/>
              </a:ext>
            </a:extLst>
          </p:cNvPr>
          <p:cNvSpPr txBox="1"/>
          <p:nvPr/>
        </p:nvSpPr>
        <p:spPr>
          <a:xfrm>
            <a:off x="1554480" y="4826000"/>
            <a:ext cx="4170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 Supply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Feedback based series regulator for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7806 regulator for fixed 6V supply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B53FD-DC88-4103-1DF1-5BA098815FAE}"/>
              </a:ext>
            </a:extLst>
          </p:cNvPr>
          <p:cNvSpPr txBox="1"/>
          <p:nvPr/>
        </p:nvSpPr>
        <p:spPr>
          <a:xfrm>
            <a:off x="7673591" y="2993628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Simulated 5V power regulator</a:t>
            </a:r>
          </a:p>
        </p:txBody>
      </p:sp>
    </p:spTree>
    <p:extLst>
      <p:ext uri="{BB962C8B-B14F-4D97-AF65-F5344CB8AC3E}">
        <p14:creationId xmlns:p14="http://schemas.microsoft.com/office/powerpoint/2010/main" val="162364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A1D5-150C-F847-11E8-9D0AB9BF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256C5-E6FC-1918-4705-92E2B93B960F}"/>
              </a:ext>
            </a:extLst>
          </p:cNvPr>
          <p:cNvSpPr txBox="1"/>
          <p:nvPr/>
        </p:nvSpPr>
        <p:spPr>
          <a:xfrm>
            <a:off x="1087438" y="151370"/>
            <a:ext cx="103965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/>
              <a:t>Overall frequency response of previous design for 433Mhz</a:t>
            </a:r>
          </a:p>
        </p:txBody>
      </p:sp>
      <p:pic>
        <p:nvPicPr>
          <p:cNvPr id="8" name="Picture 7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CA61C32B-DE94-4238-0369-27AC83410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710473"/>
            <a:ext cx="10212293" cy="5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E9F98-C709-33D9-1A87-644D183A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6F984842-99EC-0204-1E82-4699EB8E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71" y="719932"/>
            <a:ext cx="10184020" cy="590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1EB69-A675-F6E1-A8A1-B18D910CC3A9}"/>
              </a:ext>
            </a:extLst>
          </p:cNvPr>
          <p:cNvSpPr txBox="1"/>
          <p:nvPr/>
        </p:nvSpPr>
        <p:spPr>
          <a:xfrm>
            <a:off x="1046656" y="196712"/>
            <a:ext cx="1039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Overall frequency response of current design for 433Mhz </a:t>
            </a:r>
          </a:p>
        </p:txBody>
      </p:sp>
    </p:spTree>
    <p:extLst>
      <p:ext uri="{BB962C8B-B14F-4D97-AF65-F5344CB8AC3E}">
        <p14:creationId xmlns:p14="http://schemas.microsoft.com/office/powerpoint/2010/main" val="39037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7EC87999-3E2F-A933-6AF0-9ADE587C2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28" y="286745"/>
            <a:ext cx="8125427" cy="6284510"/>
          </a:xfrm>
        </p:spPr>
      </p:pic>
    </p:spTree>
    <p:extLst>
      <p:ext uri="{BB962C8B-B14F-4D97-AF65-F5344CB8AC3E}">
        <p14:creationId xmlns:p14="http://schemas.microsoft.com/office/powerpoint/2010/main" val="39991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0AFBA6-E378-C70D-66F3-6D1B8DC20558}"/>
              </a:ext>
            </a:extLst>
          </p:cNvPr>
          <p:cNvSpPr txBox="1"/>
          <p:nvPr/>
        </p:nvSpPr>
        <p:spPr>
          <a:xfrm>
            <a:off x="897732" y="223520"/>
            <a:ext cx="1039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Overall frequency response of current design for 915Mhz band</a:t>
            </a:r>
          </a:p>
        </p:txBody>
      </p:sp>
      <p:pic>
        <p:nvPicPr>
          <p:cNvPr id="10" name="Content Placeholder 9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868B9C4A-2A7F-EA37-3AB4-C0A6FDA46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51" y="746740"/>
            <a:ext cx="10483495" cy="6042435"/>
          </a:xfrm>
        </p:spPr>
      </p:pic>
    </p:spTree>
    <p:extLst>
      <p:ext uri="{BB962C8B-B14F-4D97-AF65-F5344CB8AC3E}">
        <p14:creationId xmlns:p14="http://schemas.microsoft.com/office/powerpoint/2010/main" val="364152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E5DC-5E7B-99BF-D15B-C07FA52C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5" y="232928"/>
            <a:ext cx="9905998" cy="1478570"/>
          </a:xfrm>
        </p:spPr>
        <p:txBody>
          <a:bodyPr/>
          <a:lstStyle/>
          <a:p>
            <a:r>
              <a:rPr lang="en-US"/>
              <a:t>PCB layout and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04DFA-E41C-5E29-3564-88E12A83B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62" y="1707825"/>
            <a:ext cx="5237037" cy="354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A802A-FA21-5F51-C6DB-C37C91AC4F75}"/>
              </a:ext>
            </a:extLst>
          </p:cNvPr>
          <p:cNvSpPr txBox="1"/>
          <p:nvPr/>
        </p:nvSpPr>
        <p:spPr>
          <a:xfrm>
            <a:off x="6627303" y="826506"/>
            <a:ext cx="418346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Inserting a ground plane to provide a return path for RF.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Placing vias as RF fencing for the RF trace and teardrops for impedance matching.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Closely placed inductors were places perpendicular to minimize EMI.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Guided wavelength calculation was done for frequency corresponding to dielectric material used (FR-4)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499A-9C78-61A9-EAEE-E8197805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" t="19444" r="-221" b="2778"/>
          <a:stretch>
            <a:fillRect/>
          </a:stretch>
        </p:blipFill>
        <p:spPr>
          <a:xfrm>
            <a:off x="537289" y="5975388"/>
            <a:ext cx="4169622" cy="251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2CFAE-6D9C-1341-E055-0C33CA0D3009}"/>
              </a:ext>
            </a:extLst>
          </p:cNvPr>
          <p:cNvSpPr txBox="1"/>
          <p:nvPr/>
        </p:nvSpPr>
        <p:spPr>
          <a:xfrm>
            <a:off x="538263" y="56097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 layer PCB stack-up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545F8-D8A7-9A1B-9444-FF92B3D57A2A}"/>
              </a:ext>
            </a:extLst>
          </p:cNvPr>
          <p:cNvSpPr txBox="1"/>
          <p:nvPr/>
        </p:nvSpPr>
        <p:spPr>
          <a:xfrm>
            <a:off x="7566454" y="37398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Design rules followed</a:t>
            </a:r>
          </a:p>
        </p:txBody>
      </p:sp>
      <p:pic>
        <p:nvPicPr>
          <p:cNvPr id="10" name="Picture 9" descr="A black numbers on a white background&#10;&#10;AI-generated content may be incorrect.">
            <a:extLst>
              <a:ext uri="{FF2B5EF4-FFF2-40B4-BE49-F238E27FC236}">
                <a16:creationId xmlns:a16="http://schemas.microsoft.com/office/drawing/2014/main" id="{789CABAD-1718-050F-6FD4-B34FC123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7" y="4376580"/>
            <a:ext cx="3499270" cy="79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108DE-49E9-E847-02D9-FF43D5B0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55" y="5166999"/>
            <a:ext cx="4001101" cy="11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5A523-2AE2-8AFC-9D85-4766C2D2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2" y="1119881"/>
            <a:ext cx="6001588" cy="1914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AF6AE-F57A-8DD8-B8A9-8BE72C7B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35" y="3823327"/>
            <a:ext cx="6439799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3BBBA-F8DA-A6F8-026C-7FA0AC73D5AF}"/>
              </a:ext>
            </a:extLst>
          </p:cNvPr>
          <p:cNvSpPr txBox="1"/>
          <p:nvPr/>
        </p:nvSpPr>
        <p:spPr>
          <a:xfrm>
            <a:off x="1183548" y="750549"/>
            <a:ext cx="208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block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5EB4-E534-A576-98FE-16866A077D8F}"/>
              </a:ext>
            </a:extLst>
          </p:cNvPr>
          <p:cNvSpPr txBox="1"/>
          <p:nvPr/>
        </p:nvSpPr>
        <p:spPr>
          <a:xfrm>
            <a:off x="6408752" y="3429000"/>
            <a:ext cx="459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 of current design after feedback</a:t>
            </a:r>
          </a:p>
        </p:txBody>
      </p:sp>
    </p:spTree>
    <p:extLst>
      <p:ext uri="{BB962C8B-B14F-4D97-AF65-F5344CB8AC3E}">
        <p14:creationId xmlns:p14="http://schemas.microsoft.com/office/powerpoint/2010/main" val="2460632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D44-F41D-D845-A191-C7243EE0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-607"/>
            <a:ext cx="9905998" cy="1478570"/>
          </a:xfrm>
        </p:spPr>
        <p:txBody>
          <a:bodyPr/>
          <a:lstStyle/>
          <a:p>
            <a:r>
              <a:rPr lang="en-US"/>
              <a:t>PCB design for RF constraints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8BB5BB-6C46-0037-3395-71CD691AF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64" y="1222531"/>
            <a:ext cx="6674244" cy="392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FD514-83A0-E0B8-C51B-2ECA0B70E428}"/>
              </a:ext>
            </a:extLst>
          </p:cNvPr>
          <p:cNvSpPr txBox="1"/>
          <p:nvPr/>
        </p:nvSpPr>
        <p:spPr>
          <a:xfrm>
            <a:off x="538149" y="5334234"/>
            <a:ext cx="45891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JLC impedance matched 4 layer stack-up </a:t>
            </a:r>
            <a:r>
              <a:rPr lang="en-US">
                <a:ea typeface="+mn-lt"/>
                <a:cs typeface="+mn-lt"/>
              </a:rPr>
              <a:t>JLC0416H - 7628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3E071-5177-CA78-3B0C-B218085E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0" t="7630" r="1590"/>
          <a:stretch>
            <a:fillRect/>
          </a:stretch>
        </p:blipFill>
        <p:spPr>
          <a:xfrm>
            <a:off x="6778371" y="1222531"/>
            <a:ext cx="5316584" cy="3921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F5A85-3C14-1E9E-680D-A7FDE72E71A9}"/>
              </a:ext>
            </a:extLst>
          </p:cNvPr>
          <p:cNvSpPr txBox="1"/>
          <p:nvPr/>
        </p:nvSpPr>
        <p:spPr>
          <a:xfrm>
            <a:off x="6783962" y="5334069"/>
            <a:ext cx="3142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Impedance matched to 50Ὼ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2EC40-CF66-457D-5B09-A913923C1E1B}"/>
              </a:ext>
            </a:extLst>
          </p:cNvPr>
          <p:cNvSpPr/>
          <p:nvPr/>
        </p:nvSpPr>
        <p:spPr>
          <a:xfrm>
            <a:off x="10864654" y="4933516"/>
            <a:ext cx="1047255" cy="2134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07A74-47A1-F722-CA7C-1041FFC856DD}"/>
              </a:ext>
            </a:extLst>
          </p:cNvPr>
          <p:cNvSpPr txBox="1"/>
          <p:nvPr/>
        </p:nvSpPr>
        <p:spPr>
          <a:xfrm>
            <a:off x="3050419" y="5843791"/>
            <a:ext cx="5867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Trace width calculated from JLC and Altium were slightly different (0.04mm) , JLC one was selected. </a:t>
            </a:r>
          </a:p>
        </p:txBody>
      </p:sp>
    </p:spTree>
    <p:extLst>
      <p:ext uri="{BB962C8B-B14F-4D97-AF65-F5344CB8AC3E}">
        <p14:creationId xmlns:p14="http://schemas.microsoft.com/office/powerpoint/2010/main" val="77707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695FE-0DB0-D7DA-CDC3-80999465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0305CC49-4E36-CB5C-C094-E3DB186E9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4891A655-2D56-DB1F-CB1C-D6E936902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F97FD628-CC56-8874-0CF4-53F2DA0F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7BFAD6A6-2A1F-99D6-E5F7-44FC0049D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2"/>
            <a:ext cx="12188389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731FD-5DCA-8D36-E697-EE57DCAE3ECD}"/>
              </a:ext>
            </a:extLst>
          </p:cNvPr>
          <p:cNvSpPr txBox="1"/>
          <p:nvPr/>
        </p:nvSpPr>
        <p:spPr>
          <a:xfrm>
            <a:off x="471815" y="1278693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Practical realization of losses and factoring in noises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27556-17BA-8DF9-F2BB-448158D5CC2C}"/>
              </a:ext>
            </a:extLst>
          </p:cNvPr>
          <p:cNvSpPr txBox="1"/>
          <p:nvPr/>
        </p:nvSpPr>
        <p:spPr>
          <a:xfrm>
            <a:off x="2426267" y="249622"/>
            <a:ext cx="70403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Prior to reaching the circuit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B677-663F-6C35-EC5F-C7F002D1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" y="3499068"/>
            <a:ext cx="4807151" cy="3227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7756F-20FC-F81F-1C97-BCECEC0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54" y="952645"/>
            <a:ext cx="6786880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D2F18-9829-8036-369A-B11C6069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0AA094-5535-A559-4A33-751EF925B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84" y="1410208"/>
            <a:ext cx="3742049" cy="3566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9ECCF-7595-708B-34C5-699E7447A974}"/>
              </a:ext>
            </a:extLst>
          </p:cNvPr>
          <p:cNvSpPr/>
          <p:nvPr/>
        </p:nvSpPr>
        <p:spPr>
          <a:xfrm>
            <a:off x="902208" y="2963376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35C4D-2EE9-7D38-FE58-82D0EBED8440}"/>
              </a:ext>
            </a:extLst>
          </p:cNvPr>
          <p:cNvSpPr/>
          <p:nvPr/>
        </p:nvSpPr>
        <p:spPr>
          <a:xfrm>
            <a:off x="1164336" y="2963376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68601-5BEF-A1BC-3953-90AF8E231642}"/>
              </a:ext>
            </a:extLst>
          </p:cNvPr>
          <p:cNvSpPr/>
          <p:nvPr/>
        </p:nvSpPr>
        <p:spPr>
          <a:xfrm>
            <a:off x="1450848" y="3025352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F4310-151C-C0FE-BE96-386FA63C780E}"/>
              </a:ext>
            </a:extLst>
          </p:cNvPr>
          <p:cNvSpPr/>
          <p:nvPr/>
        </p:nvSpPr>
        <p:spPr>
          <a:xfrm>
            <a:off x="1812697" y="3078332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FC65C-CDFA-49C1-1822-22D22730DE17}"/>
              </a:ext>
            </a:extLst>
          </p:cNvPr>
          <p:cNvSpPr/>
          <p:nvPr/>
        </p:nvSpPr>
        <p:spPr>
          <a:xfrm>
            <a:off x="2064821" y="2705608"/>
            <a:ext cx="420622" cy="975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BAB1CD-B3D2-DE08-81ED-973DA3AA3BEF}"/>
              </a:ext>
            </a:extLst>
          </p:cNvPr>
          <p:cNvSpPr/>
          <p:nvPr/>
        </p:nvSpPr>
        <p:spPr>
          <a:xfrm>
            <a:off x="2326948" y="2096008"/>
            <a:ext cx="568652" cy="519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6FCC1F-F051-52BA-6B05-A20553243B7C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978408" y="3193288"/>
            <a:ext cx="0" cy="209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B5D5EF-A5DA-AAEF-D14A-86069321FA35}"/>
              </a:ext>
            </a:extLst>
          </p:cNvPr>
          <p:cNvCxnSpPr>
            <a:cxnSpLocks/>
          </p:cNvCxnSpPr>
          <p:nvPr/>
        </p:nvCxnSpPr>
        <p:spPr>
          <a:xfrm>
            <a:off x="1240536" y="1410208"/>
            <a:ext cx="0" cy="1553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568364-9BEE-1721-F090-4287A4EEA7CA}"/>
              </a:ext>
            </a:extLst>
          </p:cNvPr>
          <p:cNvCxnSpPr>
            <a:cxnSpLocks/>
          </p:cNvCxnSpPr>
          <p:nvPr/>
        </p:nvCxnSpPr>
        <p:spPr>
          <a:xfrm>
            <a:off x="1539240" y="3193288"/>
            <a:ext cx="0" cy="147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616459-C98F-7E66-8CEB-973FE55B975C}"/>
              </a:ext>
            </a:extLst>
          </p:cNvPr>
          <p:cNvCxnSpPr>
            <a:cxnSpLocks/>
          </p:cNvCxnSpPr>
          <p:nvPr/>
        </p:nvCxnSpPr>
        <p:spPr>
          <a:xfrm flipH="1">
            <a:off x="1894130" y="1410208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0427E-155A-4283-EF3C-C6032F488587}"/>
              </a:ext>
            </a:extLst>
          </p:cNvPr>
          <p:cNvCxnSpPr>
            <a:cxnSpLocks/>
          </p:cNvCxnSpPr>
          <p:nvPr/>
        </p:nvCxnSpPr>
        <p:spPr>
          <a:xfrm>
            <a:off x="2813304" y="1410208"/>
            <a:ext cx="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02DA08-4E40-5FFE-755F-B4FFF7504565}"/>
              </a:ext>
            </a:extLst>
          </p:cNvPr>
          <p:cNvCxnSpPr>
            <a:cxnSpLocks/>
          </p:cNvCxnSpPr>
          <p:nvPr/>
        </p:nvCxnSpPr>
        <p:spPr>
          <a:xfrm flipH="1">
            <a:off x="2573284" y="3553968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EAD2DC-111F-4C16-DC2F-63BD8F501287}"/>
              </a:ext>
            </a:extLst>
          </p:cNvPr>
          <p:cNvCxnSpPr>
            <a:cxnSpLocks/>
          </p:cNvCxnSpPr>
          <p:nvPr/>
        </p:nvCxnSpPr>
        <p:spPr>
          <a:xfrm flipH="1">
            <a:off x="2485443" y="3553968"/>
            <a:ext cx="9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67153B-342E-2A1B-00DF-53F9C30DB70A}"/>
              </a:ext>
            </a:extLst>
          </p:cNvPr>
          <p:cNvSpPr txBox="1"/>
          <p:nvPr/>
        </p:nvSpPr>
        <p:spPr>
          <a:xfrm>
            <a:off x="978408" y="774114"/>
            <a:ext cx="73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SAW filter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BE09D-AC4D-0C26-7567-96514558362D}"/>
              </a:ext>
            </a:extLst>
          </p:cNvPr>
          <p:cNvSpPr txBox="1"/>
          <p:nvPr/>
        </p:nvSpPr>
        <p:spPr>
          <a:xfrm>
            <a:off x="438251" y="5289296"/>
            <a:ext cx="108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ESD Protection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7063C7-3252-DE33-7CFA-E3420D65E6E7}"/>
              </a:ext>
            </a:extLst>
          </p:cNvPr>
          <p:cNvSpPr txBox="1"/>
          <p:nvPr/>
        </p:nvSpPr>
        <p:spPr>
          <a:xfrm>
            <a:off x="1210988" y="472972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66B9F8-9982-B5F9-4C3D-D597C9C6E5F6}"/>
              </a:ext>
            </a:extLst>
          </p:cNvPr>
          <p:cNvSpPr txBox="1"/>
          <p:nvPr/>
        </p:nvSpPr>
        <p:spPr>
          <a:xfrm>
            <a:off x="1627632" y="768996"/>
            <a:ext cx="9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detector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50BF07-5A33-CAB3-1DD4-47B8FFDFDEC4}"/>
              </a:ext>
            </a:extLst>
          </p:cNvPr>
          <p:cNvSpPr txBox="1"/>
          <p:nvPr/>
        </p:nvSpPr>
        <p:spPr>
          <a:xfrm>
            <a:off x="2585601" y="763878"/>
            <a:ext cx="1054870" cy="6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Supply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9EA9C1-41B7-31DE-B461-2C3F541482AC}"/>
              </a:ext>
            </a:extLst>
          </p:cNvPr>
          <p:cNvSpPr txBox="1"/>
          <p:nvPr/>
        </p:nvSpPr>
        <p:spPr>
          <a:xfrm>
            <a:off x="2167789" y="522209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 Circuit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5B779-958C-C775-799D-F710C907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57" y="564630"/>
            <a:ext cx="7406321" cy="50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74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2600-9EFC-8ADE-824B-593C5EB1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C2A638-66A8-7604-7484-FC97E0009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337" y="1680552"/>
            <a:ext cx="3742049" cy="3566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058BE4-5BD8-A913-7866-3FE1FA4F860F}"/>
              </a:ext>
            </a:extLst>
          </p:cNvPr>
          <p:cNvSpPr/>
          <p:nvPr/>
        </p:nvSpPr>
        <p:spPr>
          <a:xfrm>
            <a:off x="1530361" y="3233720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3F9ED-198E-D532-4648-9E96D46DFC75}"/>
              </a:ext>
            </a:extLst>
          </p:cNvPr>
          <p:cNvSpPr/>
          <p:nvPr/>
        </p:nvSpPr>
        <p:spPr>
          <a:xfrm>
            <a:off x="1792489" y="3233720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E9CC8-BB56-E7C7-0488-7991F39B36E7}"/>
              </a:ext>
            </a:extLst>
          </p:cNvPr>
          <p:cNvSpPr/>
          <p:nvPr/>
        </p:nvSpPr>
        <p:spPr>
          <a:xfrm>
            <a:off x="2079001" y="3295696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79381-4F83-E2EC-2357-B3D4B6EEFE44}"/>
              </a:ext>
            </a:extLst>
          </p:cNvPr>
          <p:cNvSpPr/>
          <p:nvPr/>
        </p:nvSpPr>
        <p:spPr>
          <a:xfrm>
            <a:off x="2440850" y="3348676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49777C-BE8E-67CA-8E0F-70FC03B4B5C0}"/>
              </a:ext>
            </a:extLst>
          </p:cNvPr>
          <p:cNvSpPr/>
          <p:nvPr/>
        </p:nvSpPr>
        <p:spPr>
          <a:xfrm>
            <a:off x="2692974" y="2975952"/>
            <a:ext cx="420622" cy="975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91FDC1-2B1D-1825-11C1-05295D711EBC}"/>
              </a:ext>
            </a:extLst>
          </p:cNvPr>
          <p:cNvSpPr/>
          <p:nvPr/>
        </p:nvSpPr>
        <p:spPr>
          <a:xfrm>
            <a:off x="2955101" y="2366352"/>
            <a:ext cx="568652" cy="519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FD72BB-86AE-2634-18E3-E3951877389A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1606561" y="3463632"/>
            <a:ext cx="0" cy="209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68F033-2E6C-EEAE-4F29-2224B2B17CF8}"/>
              </a:ext>
            </a:extLst>
          </p:cNvPr>
          <p:cNvCxnSpPr>
            <a:cxnSpLocks/>
          </p:cNvCxnSpPr>
          <p:nvPr/>
        </p:nvCxnSpPr>
        <p:spPr>
          <a:xfrm>
            <a:off x="1868689" y="1680552"/>
            <a:ext cx="0" cy="1553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93B8-CBD0-A345-ADDF-44032786C986}"/>
              </a:ext>
            </a:extLst>
          </p:cNvPr>
          <p:cNvCxnSpPr>
            <a:cxnSpLocks/>
          </p:cNvCxnSpPr>
          <p:nvPr/>
        </p:nvCxnSpPr>
        <p:spPr>
          <a:xfrm>
            <a:off x="2167393" y="3463632"/>
            <a:ext cx="0" cy="147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71467-AD07-8529-D3C5-58219F98569E}"/>
              </a:ext>
            </a:extLst>
          </p:cNvPr>
          <p:cNvCxnSpPr>
            <a:cxnSpLocks/>
          </p:cNvCxnSpPr>
          <p:nvPr/>
        </p:nvCxnSpPr>
        <p:spPr>
          <a:xfrm flipH="1">
            <a:off x="2522283" y="1680552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32E650-78E1-562A-D305-BF76358B71B0}"/>
              </a:ext>
            </a:extLst>
          </p:cNvPr>
          <p:cNvCxnSpPr>
            <a:cxnSpLocks/>
          </p:cNvCxnSpPr>
          <p:nvPr/>
        </p:nvCxnSpPr>
        <p:spPr>
          <a:xfrm>
            <a:off x="3441457" y="1680552"/>
            <a:ext cx="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EBCDB4-A850-DEDE-72CE-5FF2ED72E2E8}"/>
              </a:ext>
            </a:extLst>
          </p:cNvPr>
          <p:cNvCxnSpPr>
            <a:cxnSpLocks/>
          </p:cNvCxnSpPr>
          <p:nvPr/>
        </p:nvCxnSpPr>
        <p:spPr>
          <a:xfrm flipH="1">
            <a:off x="3201437" y="3824312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CA5E3-C3A9-6C31-39E2-5A5C33967EA2}"/>
              </a:ext>
            </a:extLst>
          </p:cNvPr>
          <p:cNvCxnSpPr>
            <a:cxnSpLocks/>
          </p:cNvCxnSpPr>
          <p:nvPr/>
        </p:nvCxnSpPr>
        <p:spPr>
          <a:xfrm flipH="1">
            <a:off x="3113596" y="3824312"/>
            <a:ext cx="9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0F87B2-913B-C690-65E6-1EE645FAB04E}"/>
              </a:ext>
            </a:extLst>
          </p:cNvPr>
          <p:cNvSpPr txBox="1"/>
          <p:nvPr/>
        </p:nvSpPr>
        <p:spPr>
          <a:xfrm>
            <a:off x="1606561" y="1044458"/>
            <a:ext cx="73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SAW filter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3C1FE6-58EC-7653-C8CE-DA347B892709}"/>
              </a:ext>
            </a:extLst>
          </p:cNvPr>
          <p:cNvSpPr txBox="1"/>
          <p:nvPr/>
        </p:nvSpPr>
        <p:spPr>
          <a:xfrm>
            <a:off x="1066404" y="5559640"/>
            <a:ext cx="108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ESD Protection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50ABDC-EED8-C804-8777-833C26F2CD19}"/>
              </a:ext>
            </a:extLst>
          </p:cNvPr>
          <p:cNvSpPr txBox="1"/>
          <p:nvPr/>
        </p:nvSpPr>
        <p:spPr>
          <a:xfrm>
            <a:off x="1839141" y="500007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586782-9CFD-473E-6A79-1B57564E2E15}"/>
              </a:ext>
            </a:extLst>
          </p:cNvPr>
          <p:cNvSpPr txBox="1"/>
          <p:nvPr/>
        </p:nvSpPr>
        <p:spPr>
          <a:xfrm>
            <a:off x="2255785" y="1039340"/>
            <a:ext cx="9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detector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E13019-8CD8-8CC6-2969-01056978E6D6}"/>
              </a:ext>
            </a:extLst>
          </p:cNvPr>
          <p:cNvSpPr txBox="1"/>
          <p:nvPr/>
        </p:nvSpPr>
        <p:spPr>
          <a:xfrm>
            <a:off x="3213754" y="1034222"/>
            <a:ext cx="1054870" cy="6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Supply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B88694-17E8-4E97-9D69-69591F2EEE8B}"/>
              </a:ext>
            </a:extLst>
          </p:cNvPr>
          <p:cNvSpPr txBox="1"/>
          <p:nvPr/>
        </p:nvSpPr>
        <p:spPr>
          <a:xfrm>
            <a:off x="2795942" y="549243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F9B93-4E01-DB3C-A63A-B7F2B0E8A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18" b="97969" l="9471" r="95051">
                        <a14:foregroundMark x1="9471" y1="22461" x2="16894" y2="20550"/>
                        <a14:foregroundMark x1="15188" y1="10275" x2="53584" y2="7646"/>
                        <a14:foregroundMark x1="53584" y1="7646" x2="70307" y2="9558"/>
                        <a14:foregroundMark x1="70307" y1="9558" x2="75597" y2="16726"/>
                        <a14:foregroundMark x1="75597" y1="16726" x2="72099" y2="5018"/>
                        <a14:foregroundMark x1="72099" y1="5018" x2="26536" y2="12903"/>
                        <a14:foregroundMark x1="26536" y1="12903" x2="20990" y2="10514"/>
                        <a14:foregroundMark x1="20990" y1="10514" x2="20990" y2="10514"/>
                        <a14:foregroundMark x1="31911" y1="76941" x2="35495" y2="76583"/>
                        <a14:foregroundMark x1="47014" y1="64875" x2="47014" y2="74074"/>
                        <a14:foregroundMark x1="71331" y1="59857" x2="70734" y2="68698"/>
                        <a14:foregroundMark x1="70734" y1="68698" x2="71587" y2="64516"/>
                        <a14:foregroundMark x1="69198" y1="65472" x2="68174" y2="49462"/>
                        <a14:foregroundMark x1="68003" y1="69056" x2="74061" y2="74432"/>
                        <a14:foregroundMark x1="74061" y1="74432" x2="66894" y2="69415"/>
                        <a14:foregroundMark x1="66894" y1="69415" x2="67150" y2="62485"/>
                        <a14:foregroundMark x1="14761" y1="91876" x2="24573" y2="94982"/>
                        <a14:foregroundMark x1="24573" y1="94982" x2="45904" y2="93309"/>
                        <a14:foregroundMark x1="45904" y1="93309" x2="67065" y2="95579"/>
                        <a14:foregroundMark x1="67065" y1="95579" x2="72440" y2="95341"/>
                        <a14:foregroundMark x1="72440" y1="95341" x2="77133" y2="91278"/>
                        <a14:foregroundMark x1="77133" y1="91278" x2="70904" y2="91756"/>
                        <a14:foregroundMark x1="70904" y1="91756" x2="66297" y2="95699"/>
                        <a14:foregroundMark x1="66297" y1="95699" x2="54608" y2="92951"/>
                        <a14:foregroundMark x1="54608" y1="92951" x2="47867" y2="95460"/>
                        <a14:foregroundMark x1="47867" y1="95460" x2="40700" y2="91278"/>
                        <a14:foregroundMark x1="40700" y1="91278" x2="26621" y2="89008"/>
                        <a14:foregroundMark x1="26621" y1="89008" x2="20819" y2="83990"/>
                        <a14:foregroundMark x1="20819" y1="83990" x2="35154" y2="78973"/>
                        <a14:foregroundMark x1="35154" y1="78973" x2="41382" y2="81481"/>
                        <a14:foregroundMark x1="41382" y1="81481" x2="23720" y2="89606"/>
                        <a14:foregroundMark x1="23720" y1="89606" x2="38737" y2="83632"/>
                        <a14:foregroundMark x1="38737" y1="83632" x2="28669" y2="80287"/>
                        <a14:foregroundMark x1="28669" y1="80287" x2="19454" y2="85544"/>
                        <a14:foregroundMark x1="19454" y1="85544" x2="15102" y2="91398"/>
                        <a14:foregroundMark x1="15102" y1="91398" x2="21928" y2="82557"/>
                        <a14:foregroundMark x1="29608" y1="91278" x2="23379" y2="91756"/>
                        <a14:foregroundMark x1="23379" y1="91756" x2="27816" y2="90920"/>
                        <a14:foregroundMark x1="45137" y1="97969" x2="46758" y2="96416"/>
                        <a14:foregroundMark x1="11945" y1="50657" x2="9642" y2="48746"/>
                        <a14:foregroundMark x1="86092" y1="31063" x2="86092" y2="31063"/>
                        <a14:foregroundMark x1="86092" y1="31302" x2="86092" y2="31302"/>
                        <a14:foregroundMark x1="82423" y1="29271" x2="89164" y2="31541"/>
                        <a14:foregroundMark x1="89164" y1="31541" x2="82765" y2="31900"/>
                        <a14:foregroundMark x1="81826" y1="33572" x2="90102" y2="33811"/>
                        <a14:foregroundMark x1="90102" y1="33811" x2="95051" y2="30944"/>
                        <a14:foregroundMark x1="95051" y1="30944" x2="95051" y2="30944"/>
                        <a14:foregroundMark x1="82850" y1="66428" x2="92577" y2="68817"/>
                        <a14:foregroundMark x1="92577" y1="68817" x2="81058" y2="73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410" y="1306974"/>
            <a:ext cx="6377799" cy="4554794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7A0733F-2E30-A069-4D0D-7A7243D92BDA}"/>
              </a:ext>
            </a:extLst>
          </p:cNvPr>
          <p:cNvCxnSpPr>
            <a:cxnSpLocks/>
          </p:cNvCxnSpPr>
          <p:nvPr/>
        </p:nvCxnSpPr>
        <p:spPr>
          <a:xfrm flipV="1">
            <a:off x="4809114" y="5882805"/>
            <a:ext cx="4206340" cy="263222"/>
          </a:xfrm>
          <a:prstGeom prst="bentConnector3">
            <a:avLst>
              <a:gd name="adj1" fmla="val 10024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24A0A3F-2BDA-4BC1-14D6-A810BBF0EC46}"/>
              </a:ext>
            </a:extLst>
          </p:cNvPr>
          <p:cNvSpPr/>
          <p:nvPr/>
        </p:nvSpPr>
        <p:spPr>
          <a:xfrm>
            <a:off x="7948653" y="4807447"/>
            <a:ext cx="2602197" cy="1075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33619AD-9832-AD92-C850-61C185AF296D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268624" y="1359947"/>
            <a:ext cx="573024" cy="478608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00D0165-2E95-8683-6176-23DB3E225CBC}"/>
              </a:ext>
            </a:extLst>
          </p:cNvPr>
          <p:cNvSpPr/>
          <p:nvPr/>
        </p:nvSpPr>
        <p:spPr>
          <a:xfrm>
            <a:off x="8487134" y="1359947"/>
            <a:ext cx="2063716" cy="344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9E6B270-030B-BC49-D4AC-FAEAA10D8C0A}"/>
              </a:ext>
            </a:extLst>
          </p:cNvPr>
          <p:cNvCxnSpPr>
            <a:cxnSpLocks/>
          </p:cNvCxnSpPr>
          <p:nvPr/>
        </p:nvCxnSpPr>
        <p:spPr>
          <a:xfrm>
            <a:off x="3741189" y="5861768"/>
            <a:ext cx="7793945" cy="815119"/>
          </a:xfrm>
          <a:prstGeom prst="bentConnector3">
            <a:avLst>
              <a:gd name="adj1" fmla="val 110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816B3D29-7886-1B99-6457-2E999E4A01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03903" y="4945656"/>
            <a:ext cx="2488339" cy="994444"/>
          </a:xfrm>
          <a:prstGeom prst="bentConnector3">
            <a:avLst>
              <a:gd name="adj1" fmla="val 1051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E96A9ED-F6D9-D53F-B81D-792260938D59}"/>
              </a:ext>
            </a:extLst>
          </p:cNvPr>
          <p:cNvCxnSpPr>
            <a:cxnSpLocks/>
          </p:cNvCxnSpPr>
          <p:nvPr/>
        </p:nvCxnSpPr>
        <p:spPr>
          <a:xfrm>
            <a:off x="1868689" y="906007"/>
            <a:ext cx="4757363" cy="1032051"/>
          </a:xfrm>
          <a:prstGeom prst="bentConnector3">
            <a:avLst>
              <a:gd name="adj1" fmla="val 1008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CBF8290B-396C-8D1B-73CD-3243E32D401B}"/>
              </a:ext>
            </a:extLst>
          </p:cNvPr>
          <p:cNvCxnSpPr>
            <a:stCxn id="34" idx="3"/>
          </p:cNvCxnSpPr>
          <p:nvPr/>
        </p:nvCxnSpPr>
        <p:spPr>
          <a:xfrm flipV="1">
            <a:off x="2405322" y="4039263"/>
            <a:ext cx="4838316" cy="1145473"/>
          </a:xfrm>
          <a:prstGeom prst="bentConnector3">
            <a:avLst>
              <a:gd name="adj1" fmla="val 997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4C0A6FF-CEC9-6EAC-71EF-642E992F12EC}"/>
              </a:ext>
            </a:extLst>
          </p:cNvPr>
          <p:cNvSpPr txBox="1"/>
          <p:nvPr/>
        </p:nvSpPr>
        <p:spPr>
          <a:xfrm>
            <a:off x="2146718" y="153119"/>
            <a:ext cx="2070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First design for 433MHz band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38D3A3-EAF2-D246-51EF-686B0EE71C3A}"/>
              </a:ext>
            </a:extLst>
          </p:cNvPr>
          <p:cNvSpPr txBox="1"/>
          <p:nvPr/>
        </p:nvSpPr>
        <p:spPr>
          <a:xfrm>
            <a:off x="7980213" y="121501"/>
            <a:ext cx="2070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Final design for 433MHz &amp; 915 MHz bands</a:t>
            </a:r>
          </a:p>
        </p:txBody>
      </p:sp>
    </p:spTree>
    <p:extLst>
      <p:ext uri="{BB962C8B-B14F-4D97-AF65-F5344CB8AC3E}">
        <p14:creationId xmlns:p14="http://schemas.microsoft.com/office/powerpoint/2010/main" val="236287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C60E-8748-E475-9AE2-E17667E8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5A190-5EFD-5C0A-9973-D88146F4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8" b="97969" l="9471" r="95051">
                        <a14:foregroundMark x1="9471" y1="22461" x2="16894" y2="20550"/>
                        <a14:foregroundMark x1="15188" y1="10275" x2="53584" y2="7646"/>
                        <a14:foregroundMark x1="53584" y1="7646" x2="70307" y2="9558"/>
                        <a14:foregroundMark x1="70307" y1="9558" x2="75597" y2="16726"/>
                        <a14:foregroundMark x1="75597" y1="16726" x2="72099" y2="5018"/>
                        <a14:foregroundMark x1="72099" y1="5018" x2="26536" y2="12903"/>
                        <a14:foregroundMark x1="26536" y1="12903" x2="20990" y2="10514"/>
                        <a14:foregroundMark x1="20990" y1="10514" x2="20990" y2="10514"/>
                        <a14:foregroundMark x1="31911" y1="76941" x2="35495" y2="76583"/>
                        <a14:foregroundMark x1="47014" y1="64875" x2="47014" y2="74074"/>
                        <a14:foregroundMark x1="71331" y1="59857" x2="70734" y2="68698"/>
                        <a14:foregroundMark x1="70734" y1="68698" x2="71587" y2="64516"/>
                        <a14:foregroundMark x1="69198" y1="65472" x2="68174" y2="49462"/>
                        <a14:foregroundMark x1="68003" y1="69056" x2="74061" y2="74432"/>
                        <a14:foregroundMark x1="74061" y1="74432" x2="66894" y2="69415"/>
                        <a14:foregroundMark x1="66894" y1="69415" x2="67150" y2="62485"/>
                        <a14:foregroundMark x1="14761" y1="91876" x2="24573" y2="94982"/>
                        <a14:foregroundMark x1="24573" y1="94982" x2="45904" y2="93309"/>
                        <a14:foregroundMark x1="45904" y1="93309" x2="67065" y2="95579"/>
                        <a14:foregroundMark x1="67065" y1="95579" x2="72440" y2="95341"/>
                        <a14:foregroundMark x1="72440" y1="95341" x2="77133" y2="91278"/>
                        <a14:foregroundMark x1="77133" y1="91278" x2="70904" y2="91756"/>
                        <a14:foregroundMark x1="70904" y1="91756" x2="66297" y2="95699"/>
                        <a14:foregroundMark x1="66297" y1="95699" x2="54608" y2="92951"/>
                        <a14:foregroundMark x1="54608" y1="92951" x2="47867" y2="95460"/>
                        <a14:foregroundMark x1="47867" y1="95460" x2="40700" y2="91278"/>
                        <a14:foregroundMark x1="40700" y1="91278" x2="26621" y2="89008"/>
                        <a14:foregroundMark x1="26621" y1="89008" x2="20819" y2="83990"/>
                        <a14:foregroundMark x1="20819" y1="83990" x2="35154" y2="78973"/>
                        <a14:foregroundMark x1="35154" y1="78973" x2="41382" y2="81481"/>
                        <a14:foregroundMark x1="41382" y1="81481" x2="23720" y2="89606"/>
                        <a14:foregroundMark x1="23720" y1="89606" x2="38737" y2="83632"/>
                        <a14:foregroundMark x1="38737" y1="83632" x2="28669" y2="80287"/>
                        <a14:foregroundMark x1="28669" y1="80287" x2="19454" y2="85544"/>
                        <a14:foregroundMark x1="19454" y1="85544" x2="15102" y2="91398"/>
                        <a14:foregroundMark x1="15102" y1="91398" x2="21928" y2="82557"/>
                        <a14:foregroundMark x1="29608" y1="91278" x2="23379" y2="91756"/>
                        <a14:foregroundMark x1="23379" y1="91756" x2="27816" y2="90920"/>
                        <a14:foregroundMark x1="45137" y1="97969" x2="46758" y2="96416"/>
                        <a14:foregroundMark x1="11945" y1="50657" x2="9642" y2="48746"/>
                        <a14:foregroundMark x1="86092" y1="31063" x2="86092" y2="31063"/>
                        <a14:foregroundMark x1="86092" y1="31302" x2="86092" y2="31302"/>
                        <a14:foregroundMark x1="82423" y1="29271" x2="89164" y2="31541"/>
                        <a14:foregroundMark x1="89164" y1="31541" x2="82765" y2="31900"/>
                        <a14:foregroundMark x1="81826" y1="33572" x2="90102" y2="33811"/>
                        <a14:foregroundMark x1="90102" y1="33811" x2="95051" y2="30944"/>
                        <a14:foregroundMark x1="95051" y1="30944" x2="95051" y2="30944"/>
                        <a14:foregroundMark x1="82850" y1="66428" x2="92577" y2="68817"/>
                        <a14:foregroundMark x1="92577" y1="68817" x2="81058" y2="73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5713" y="1168306"/>
            <a:ext cx="6102031" cy="43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9A31-24E7-EA39-9400-362522884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E59A4-308B-DB57-FE71-3D759F05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8" b="97969" l="9471" r="95051">
                        <a14:foregroundMark x1="9471" y1="22461" x2="16894" y2="20550"/>
                        <a14:foregroundMark x1="15188" y1="10275" x2="53584" y2="7646"/>
                        <a14:foregroundMark x1="53584" y1="7646" x2="70307" y2="9558"/>
                        <a14:foregroundMark x1="70307" y1="9558" x2="75597" y2="16726"/>
                        <a14:foregroundMark x1="75597" y1="16726" x2="72099" y2="5018"/>
                        <a14:foregroundMark x1="72099" y1="5018" x2="26536" y2="12903"/>
                        <a14:foregroundMark x1="26536" y1="12903" x2="20990" y2="10514"/>
                        <a14:foregroundMark x1="20990" y1="10514" x2="20990" y2="10514"/>
                        <a14:foregroundMark x1="31911" y1="76941" x2="35495" y2="76583"/>
                        <a14:foregroundMark x1="47014" y1="64875" x2="47014" y2="74074"/>
                        <a14:foregroundMark x1="71331" y1="59857" x2="70734" y2="68698"/>
                        <a14:foregroundMark x1="70734" y1="68698" x2="71587" y2="64516"/>
                        <a14:foregroundMark x1="69198" y1="65472" x2="68174" y2="49462"/>
                        <a14:foregroundMark x1="68003" y1="69056" x2="74061" y2="74432"/>
                        <a14:foregroundMark x1="74061" y1="74432" x2="66894" y2="69415"/>
                        <a14:foregroundMark x1="66894" y1="69415" x2="67150" y2="62485"/>
                        <a14:foregroundMark x1="14761" y1="91876" x2="24573" y2="94982"/>
                        <a14:foregroundMark x1="24573" y1="94982" x2="45904" y2="93309"/>
                        <a14:foregroundMark x1="45904" y1="93309" x2="67065" y2="95579"/>
                        <a14:foregroundMark x1="67065" y1="95579" x2="72440" y2="95341"/>
                        <a14:foregroundMark x1="72440" y1="95341" x2="77133" y2="91278"/>
                        <a14:foregroundMark x1="77133" y1="91278" x2="70904" y2="91756"/>
                        <a14:foregroundMark x1="70904" y1="91756" x2="66297" y2="95699"/>
                        <a14:foregroundMark x1="66297" y1="95699" x2="54608" y2="92951"/>
                        <a14:foregroundMark x1="54608" y1="92951" x2="47867" y2="95460"/>
                        <a14:foregroundMark x1="47867" y1="95460" x2="40700" y2="91278"/>
                        <a14:foregroundMark x1="40700" y1="91278" x2="26621" y2="89008"/>
                        <a14:foregroundMark x1="26621" y1="89008" x2="20819" y2="83990"/>
                        <a14:foregroundMark x1="20819" y1="83990" x2="35154" y2="78973"/>
                        <a14:foregroundMark x1="35154" y1="78973" x2="41382" y2="81481"/>
                        <a14:foregroundMark x1="41382" y1="81481" x2="23720" y2="89606"/>
                        <a14:foregroundMark x1="23720" y1="89606" x2="38737" y2="83632"/>
                        <a14:foregroundMark x1="38737" y1="83632" x2="28669" y2="80287"/>
                        <a14:foregroundMark x1="28669" y1="80287" x2="19454" y2="85544"/>
                        <a14:foregroundMark x1="19454" y1="85544" x2="15102" y2="91398"/>
                        <a14:foregroundMark x1="15102" y1="91398" x2="21928" y2="82557"/>
                        <a14:foregroundMark x1="29608" y1="91278" x2="23379" y2="91756"/>
                        <a14:foregroundMark x1="23379" y1="91756" x2="27816" y2="90920"/>
                        <a14:foregroundMark x1="45137" y1="97969" x2="46758" y2="96416"/>
                        <a14:foregroundMark x1="11945" y1="50657" x2="9642" y2="48746"/>
                        <a14:foregroundMark x1="86092" y1="31063" x2="86092" y2="31063"/>
                        <a14:foregroundMark x1="86092" y1="31302" x2="86092" y2="31302"/>
                        <a14:foregroundMark x1="82423" y1="29271" x2="89164" y2="31541"/>
                        <a14:foregroundMark x1="89164" y1="31541" x2="82765" y2="31900"/>
                        <a14:foregroundMark x1="81826" y1="33572" x2="90102" y2="33811"/>
                        <a14:foregroundMark x1="90102" y1="33811" x2="95051" y2="30944"/>
                        <a14:foregroundMark x1="95051" y1="30944" x2="95051" y2="30944"/>
                        <a14:foregroundMark x1="82850" y1="66428" x2="92577" y2="68817"/>
                        <a14:foregroundMark x1="92577" y1="68817" x2="81058" y2="73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5713" y="1168306"/>
            <a:ext cx="6102031" cy="43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44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6D151-AC28-09CB-D8B8-7C952921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865B46-F8D0-9A87-DC43-5868E54B6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7633919" y="304800"/>
            <a:ext cx="4107655" cy="2920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7F6868-8387-17BD-3224-F94FB9699C49}"/>
              </a:ext>
            </a:extLst>
          </p:cNvPr>
          <p:cNvSpPr/>
          <p:nvPr/>
        </p:nvSpPr>
        <p:spPr>
          <a:xfrm>
            <a:off x="9823873" y="1765299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person's head">
            <a:extLst>
              <a:ext uri="{FF2B5EF4-FFF2-40B4-BE49-F238E27FC236}">
                <a16:creationId xmlns:a16="http://schemas.microsoft.com/office/drawing/2014/main" id="{0D3AB432-FECC-E8A4-C27C-918E5473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19" y="3849657"/>
            <a:ext cx="3772607" cy="2295616"/>
          </a:xfrm>
          <a:prstGeom prst="rect">
            <a:avLst/>
          </a:prstGeom>
        </p:spPr>
      </p:pic>
      <p:pic>
        <p:nvPicPr>
          <p:cNvPr id="10" name="Picture 9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880C0DEE-9800-838C-96F2-E91BC8CB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51" y="3931030"/>
            <a:ext cx="4428192" cy="24596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D2AAF9-16E1-F047-3E96-CD69539E1DD3}"/>
              </a:ext>
            </a:extLst>
          </p:cNvPr>
          <p:cNvSpPr txBox="1"/>
          <p:nvPr/>
        </p:nvSpPr>
        <p:spPr>
          <a:xfrm>
            <a:off x="4768980" y="43190"/>
            <a:ext cx="1685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SAW filter</a:t>
            </a:r>
          </a:p>
        </p:txBody>
      </p:sp>
      <p:pic>
        <p:nvPicPr>
          <p:cNvPr id="20" name="Picture 19" descr="Diagram of a diagram showing the output and output of an idt&#10;&#10;AI-generated content may be incorrect.">
            <a:extLst>
              <a:ext uri="{FF2B5EF4-FFF2-40B4-BE49-F238E27FC236}">
                <a16:creationId xmlns:a16="http://schemas.microsoft.com/office/drawing/2014/main" id="{03AAA4FD-0918-6B9C-7082-8E3708FB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981" y="659699"/>
            <a:ext cx="3596768" cy="25834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BCA808-FAA3-D0E5-C3ED-D61362A4C320}"/>
              </a:ext>
            </a:extLst>
          </p:cNvPr>
          <p:cNvSpPr txBox="1"/>
          <p:nvPr/>
        </p:nvSpPr>
        <p:spPr>
          <a:xfrm>
            <a:off x="3444066" y="3243117"/>
            <a:ext cx="3010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SAW filter internal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C3272-63CB-A81A-4D4B-4CA2E2764B73}"/>
              </a:ext>
            </a:extLst>
          </p:cNvPr>
          <p:cNvSpPr txBox="1"/>
          <p:nvPr/>
        </p:nvSpPr>
        <p:spPr>
          <a:xfrm>
            <a:off x="2844626" y="6332872"/>
            <a:ext cx="294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Transfer function wideband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6CB26-D421-4A5A-B530-B62FCF8A95AE}"/>
              </a:ext>
            </a:extLst>
          </p:cNvPr>
          <p:cNvSpPr txBox="1"/>
          <p:nvPr/>
        </p:nvSpPr>
        <p:spPr>
          <a:xfrm>
            <a:off x="7731586" y="6330094"/>
            <a:ext cx="3163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Transfer function narrowband</a:t>
            </a:r>
          </a:p>
        </p:txBody>
      </p:sp>
    </p:spTree>
    <p:extLst>
      <p:ext uri="{BB962C8B-B14F-4D97-AF65-F5344CB8AC3E}">
        <p14:creationId xmlns:p14="http://schemas.microsoft.com/office/powerpoint/2010/main" val="313480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A878-4E0C-0F22-680A-5A6BD487C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66675F-8089-4548-2C5D-F64EE9C1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9194800" y="304801"/>
            <a:ext cx="2546774" cy="18110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2B30BE-9344-8C5B-A6EF-4BFE34C8FB18}"/>
              </a:ext>
            </a:extLst>
          </p:cNvPr>
          <p:cNvSpPr/>
          <p:nvPr/>
        </p:nvSpPr>
        <p:spPr>
          <a:xfrm>
            <a:off x="10447020" y="1104899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64D7C-17A6-7A3E-CA5F-A92EDBFE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31" y="638604"/>
            <a:ext cx="5222045" cy="1656285"/>
          </a:xfrm>
          <a:prstGeom prst="rect">
            <a:avLst/>
          </a:prstGeom>
        </p:spPr>
      </p:pic>
      <p:pic>
        <p:nvPicPr>
          <p:cNvPr id="4" name="Picture 3" descr="A graph of a computer&#10;&#10;AI-generated content may be incorrect.">
            <a:extLst>
              <a:ext uri="{FF2B5EF4-FFF2-40B4-BE49-F238E27FC236}">
                <a16:creationId xmlns:a16="http://schemas.microsoft.com/office/drawing/2014/main" id="{A6218BB1-BAF5-ECAF-7FA1-A74396C86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1" y="2617755"/>
            <a:ext cx="4787500" cy="3944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18B148-35B0-6C20-1642-C725855383C0}"/>
              </a:ext>
            </a:extLst>
          </p:cNvPr>
          <p:cNvSpPr txBox="1"/>
          <p:nvPr/>
        </p:nvSpPr>
        <p:spPr>
          <a:xfrm>
            <a:off x="4921947" y="20298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Designed filter</a:t>
            </a:r>
          </a:p>
        </p:txBody>
      </p:sp>
      <p:pic>
        <p:nvPicPr>
          <p:cNvPr id="18" name="Picture 17" descr="A graph of different types of loss&#10;&#10;AI-generated content may be incorrect.">
            <a:extLst>
              <a:ext uri="{FF2B5EF4-FFF2-40B4-BE49-F238E27FC236}">
                <a16:creationId xmlns:a16="http://schemas.microsoft.com/office/drawing/2014/main" id="{1886ACFF-37F3-95F1-2E39-F82B1D2B6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488" y="2617755"/>
            <a:ext cx="5042323" cy="39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121</TotalTime>
  <Words>304</Words>
  <Application>Microsoft Office PowerPoint</Application>
  <PresentationFormat>Widescreen</PresentationFormat>
  <Paragraphs>52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Circuit</vt:lpstr>
      <vt:lpstr>Multi-Channel RF power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PCB layout and design</vt:lpstr>
      <vt:lpstr>PCB design for RF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PEIRIS T.S.R.</dc:creator>
  <cp:lastModifiedBy>Lakindu Gunasekara</cp:lastModifiedBy>
  <cp:revision>5</cp:revision>
  <dcterms:created xsi:type="dcterms:W3CDTF">2025-10-13T09:37:43Z</dcterms:created>
  <dcterms:modified xsi:type="dcterms:W3CDTF">2025-12-10T12:49:32Z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